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5486400" cy="8229600"/>
  <p:notesSz cx="5486400" cy="8229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11480" y="2551176"/>
            <a:ext cx="4663440" cy="17282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22960" y="4608576"/>
            <a:ext cx="3840480" cy="205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74320" y="1892808"/>
            <a:ext cx="238658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825496" y="1892808"/>
            <a:ext cx="238658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4320" y="329184"/>
            <a:ext cx="4937760" cy="13167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320" y="1892808"/>
            <a:ext cx="4937760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865376" y="7653528"/>
            <a:ext cx="1755648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74320" y="7653528"/>
            <a:ext cx="126187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950208" y="7653528"/>
            <a:ext cx="126187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8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0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5900" y="621030"/>
            <a:ext cx="3253104" cy="72644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 marR="5080" indent="1296035">
              <a:lnSpc>
                <a:spcPts val="1800"/>
              </a:lnSpc>
              <a:spcBef>
                <a:spcPts val="260"/>
              </a:spcBef>
            </a:pPr>
            <a:r>
              <a:rPr dirty="0" sz="1600">
                <a:solidFill>
                  <a:srgbClr val="010202"/>
                </a:solidFill>
                <a:latin typeface="Times New Roman"/>
                <a:cs typeface="Times New Roman"/>
              </a:rPr>
              <a:t>Chapter 1  </a:t>
            </a:r>
            <a:r>
              <a:rPr dirty="0" sz="1600" spc="-5">
                <a:solidFill>
                  <a:srgbClr val="010202"/>
                </a:solidFill>
                <a:latin typeface="Times New Roman"/>
                <a:cs typeface="Times New Roman"/>
              </a:rPr>
              <a:t>INTRODUCTION </a:t>
            </a:r>
            <a:r>
              <a:rPr dirty="0" sz="1600" spc="-2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6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600" spc="-5">
                <a:solidFill>
                  <a:srgbClr val="010202"/>
                </a:solidFill>
                <a:latin typeface="Times New Roman"/>
                <a:cs typeface="Times New Roman"/>
              </a:rPr>
              <a:t>DEFINITION</a:t>
            </a:r>
            <a:endParaRPr sz="1600">
              <a:latin typeface="Times New Roman"/>
              <a:cs typeface="Times New Roman"/>
            </a:endParaRPr>
          </a:p>
          <a:p>
            <a:pPr marL="1127125">
              <a:lnSpc>
                <a:spcPts val="1760"/>
              </a:lnSpc>
            </a:pPr>
            <a:r>
              <a:rPr dirty="0" sz="16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6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600" spc="-5">
                <a:solidFill>
                  <a:srgbClr val="010202"/>
                </a:solidFill>
                <a:latin typeface="Times New Roman"/>
                <a:cs typeface="Times New Roman"/>
              </a:rPr>
              <a:t>TERMS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3599" y="1620672"/>
            <a:ext cx="4603115" cy="6129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lvl="1" marL="1886585" indent="-19113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887220" algn="l"/>
              </a:tabLst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INTRODUCTION</a:t>
            </a:r>
            <a:endParaRPr sz="1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010202"/>
              </a:buClr>
              <a:buFont typeface="Times New Roman"/>
              <a:buAutoNum type="arabicPeriod"/>
            </a:pPr>
            <a:endParaRPr sz="1050">
              <a:latin typeface="Times New Roman"/>
              <a:cs typeface="Times New Roman"/>
            </a:endParaRPr>
          </a:p>
          <a:p>
            <a:pPr algn="just" marL="13335" marR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Thermodynamics is concerned with the behavior of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matter,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 matter is anything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that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occupies space, and the matter which is the subject of a thermodynamic analysis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called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system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. In materials science and engineering the systems to which thermodynamic  principles are applied are usually chemical reaction systems. The central aim of applied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thermodynamics is the determination of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effect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environment on the state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rest  (equilibrium state),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given system, where environment is generally determined as the  pressure exerted on the system and the temperature of the system. The aim of applied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thermodynamics is thus the establishment of the relationships which exist between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equilibrium state of existence of a given system and the influences which are brought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bear on the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system.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lvl="1" marL="1623060" indent="-191135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1623695" algn="l"/>
              </a:tabLst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 CONCEPT OF</a:t>
            </a:r>
            <a:r>
              <a:rPr dirty="0" sz="1000" spc="-6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35" b="1">
                <a:solidFill>
                  <a:srgbClr val="010202"/>
                </a:solidFill>
                <a:latin typeface="Times New Roman"/>
                <a:cs typeface="Times New Roman"/>
              </a:rPr>
              <a:t>STATE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6350" indent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most important concept in thermodynamics is that of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state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. If it were possible to  know the masses, velocities, positions, and all modes of motion of all of the constituent  particles in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system, this mass of knowledge would serve to describe the 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microscopic 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state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system, which, in turn, would determine all of the properties of the system. In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absence of such detailed knowledge as is required to determine the microscopic state  of the system, thermodynamics begins with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consideration of the properties of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system which, when determined, define the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macroscopic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state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the system; i.e., when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all of the properties are fixed then the macroscopic state of the system is fixed. It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might  seem that, in order to uniquely fix the macroscopic, or thermodynamic, state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system,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 enormous amount of information might be required; i.e., all of the properties of the  system might have to be known. In fact, it is found that when the values of a small  number of properties are fixed then the values of all of the rest are fixed. Indeed, when a  simple system such as a given quantity of a substance of fixed composition is being  considered, the fixing of the values of two of the properties fixes the values of all of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rest. Thus only two properties are independent, which,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consequently,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 called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independent variables, and all of the other properties are dependent variables. The  thermodynamic state of the simple system is thus uniquely fixed when the values of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two independent variables are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fixed.</a:t>
            </a:r>
            <a:endParaRPr sz="1000">
              <a:latin typeface="Times New Roman"/>
              <a:cs typeface="Times New Roman"/>
            </a:endParaRPr>
          </a:p>
          <a:p>
            <a:pPr algn="just" marL="13335" marR="6985" indent="127635">
              <a:lnSpc>
                <a:spcPct val="100000"/>
              </a:lnSpc>
              <a:spcBef>
                <a:spcPts val="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case of the simple system any two properties could be chosen as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independent  variables, and the choice is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matter of convenience. Properties most amenable to control  are the pressure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the temperature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system. When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 fixed, the state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simple system is fixed, and all of the other properties have unique values  corresponding to this state. Consider the volume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V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fixed quantity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pure gas 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property,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value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dependent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on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values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sz="1000" spc="14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40" i="1">
                <a:solidFill>
                  <a:srgbClr val="010202"/>
                </a:solidFill>
                <a:latin typeface="Times New Roman"/>
                <a:cs typeface="Times New Roman"/>
              </a:rPr>
              <a:t>T.</a:t>
            </a:r>
            <a:r>
              <a:rPr dirty="0" sz="1000" spc="16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relationship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099"/>
            <a:ext cx="4584065" cy="1817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10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3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marL="911225">
              <a:lnSpc>
                <a:spcPct val="100000"/>
              </a:lnSpc>
              <a:spcBef>
                <a:spcPts val="885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1.6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EXTENSIVE AND INTENSIVE</a:t>
            </a:r>
            <a:r>
              <a:rPr dirty="0" sz="1000" spc="1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PROPERTIES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26670" marR="5080" indent="-635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Properties (or state variables) are either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extensive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intensive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. Extensive properties have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values which depend on the size of the system, and the values of intensive properties are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independent of the size of the system.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Volume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an extensive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property,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temperature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pressure are intensive properties. The values of extensive properties, expressed per  unit volume or unit mass of the system, have the characteristics of  intensive variables; e.g., the volume per unit mass (specific volume) and the volume  per mole (the molar volume) are properties whose values are independent of  the size of the system.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system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moles of an ideal gas, the equation of state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6157" y="3113915"/>
            <a:ext cx="4217670" cy="1828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sz="1000" spc="-5" i="1">
                <a:solidFill>
                  <a:srgbClr val="010202"/>
                </a:solidFill>
                <a:latin typeface="Symbol"/>
                <a:cs typeface="Symbol"/>
              </a:rPr>
              <a:t>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volume of the system. Per mole of the system, the equation of state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0712" y="3889073"/>
            <a:ext cx="4644390" cy="27781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just" marL="50800">
              <a:lnSpc>
                <a:spcPct val="100000"/>
              </a:lnSpc>
              <a:spcBef>
                <a:spcPts val="13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 </a:t>
            </a:r>
            <a:r>
              <a:rPr dirty="0" sz="1000" spc="-65" i="1">
                <a:solidFill>
                  <a:srgbClr val="010202"/>
                </a:solidFill>
                <a:latin typeface="Times New Roman"/>
                <a:cs typeface="Times New Roman"/>
              </a:rPr>
              <a:t>V,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molar volume of the gas, equals</a:t>
            </a:r>
            <a:r>
              <a:rPr dirty="0" sz="1000" spc="-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sz="1000" spc="-5" i="1">
                <a:solidFill>
                  <a:srgbClr val="010202"/>
                </a:solidFill>
                <a:latin typeface="Symbol"/>
                <a:cs typeface="Symbol"/>
              </a:rPr>
              <a:t>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/n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416559">
              <a:lnSpc>
                <a:spcPct val="100000"/>
              </a:lnSpc>
              <a:spcBef>
                <a:spcPts val="1040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1.7 PHASE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DIAGRAMS AND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THERMODYNAMIC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COMPONENTS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the several ways to graphically represent the equilibrium states of existence 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system, the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constitution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phase diagram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the most popular and convenient.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complexity of a phase diagram is determined primarily by the number of 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components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occur in the system, where components are chemical species of fixed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composition. The simplest components are chemical elements and stoichiometric com-  pounds. Systems are primarily categorized by the number of components which 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they contain, e.g., one-component (unary) systems, two-component 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(binary)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systems, three-component (ternary) systems,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four-component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(quaternary) systems, etc.</a:t>
            </a:r>
            <a:endParaRPr sz="1000">
              <a:latin typeface="Times New Roman"/>
              <a:cs typeface="Times New Roman"/>
            </a:endParaRPr>
          </a:p>
          <a:p>
            <a:pPr algn="just" marL="50800" marR="45085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phase diagram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one-component system (i.e.,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 of fixed composition)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two-dimensional representation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dependence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equilibrium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state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existence of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system on the two independent variables.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Temperature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pressure are normally  chosen as the two independent variables; Fig. 1.4 shows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schematic representation  of part of the phase diagram 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O. The full lines in Figure 1.4 divide the</a:t>
            </a:r>
            <a:r>
              <a:rPr dirty="0" sz="1000" spc="-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diagram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98700" y="2589225"/>
            <a:ext cx="847725" cy="142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25967" y="3505746"/>
            <a:ext cx="704850" cy="142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05391" y="403097"/>
            <a:ext cx="21367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Definition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20" i="1">
                <a:solidFill>
                  <a:srgbClr val="231F20"/>
                </a:solidFill>
                <a:latin typeface="Times New Roman"/>
                <a:cs typeface="Times New Roman"/>
              </a:rPr>
              <a:t>Terms</a:t>
            </a:r>
            <a:r>
              <a:rPr dirty="0" sz="1000" spc="2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6850" y="725805"/>
            <a:ext cx="2552700" cy="2571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06361" y="3500120"/>
            <a:ext cx="4687570" cy="41598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514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1.4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Schematic representation of part of the phase diagram for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2407" sz="900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50800" marR="51435" indent="-63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into three areas designated solid, liquid, and vapor. If a quantity of pure H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 is at some 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temperature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pressure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which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represented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by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point </a:t>
            </a:r>
            <a:r>
              <a:rPr dirty="0" sz="1000" spc="-25" i="1">
                <a:solidFill>
                  <a:srgbClr val="010202"/>
                </a:solidFill>
                <a:latin typeface="Times New Roman"/>
                <a:cs typeface="Times New Roman"/>
              </a:rPr>
              <a:t>within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area </a:t>
            </a:r>
            <a:r>
              <a:rPr dirty="0" sz="1000" spc="-20" i="1">
                <a:solidFill>
                  <a:srgbClr val="010202"/>
                </a:solidFill>
                <a:latin typeface="Times New Roman"/>
                <a:cs typeface="Times New Roman"/>
              </a:rPr>
              <a:t>AOB,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equilibrium 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state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 H</a:t>
            </a:r>
            <a:r>
              <a:rPr dirty="0" baseline="-33333" sz="1125" spc="-22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liquid. Similarly, within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areas </a:t>
            </a:r>
            <a:r>
              <a:rPr dirty="0" sz="1000" spc="-20" i="1">
                <a:solidFill>
                  <a:srgbClr val="010202"/>
                </a:solidFill>
                <a:latin typeface="Times New Roman"/>
                <a:cs typeface="Times New Roman"/>
              </a:rPr>
              <a:t>COA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20" i="1">
                <a:solidFill>
                  <a:srgbClr val="010202"/>
                </a:solidFill>
                <a:latin typeface="Times New Roman"/>
                <a:cs typeface="Times New Roman"/>
              </a:rPr>
              <a:t>COB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equilibrium states 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are,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respectively,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solid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vapor.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If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state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existence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lies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line, e.g.,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on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line </a:t>
            </a:r>
            <a:r>
              <a:rPr dirty="0" sz="1000" spc="-30" i="1">
                <a:solidFill>
                  <a:srgbClr val="010202"/>
                </a:solidFill>
                <a:latin typeface="Times New Roman"/>
                <a:cs typeface="Times New Roman"/>
              </a:rPr>
              <a:t>AO,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then liquid and solid H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 coexist in equilibrium with one another, and the equilibrium  is said to be twophase, in contrast to the existence within any of the three areas, which  is a one-phase equilibrium.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phase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defined as being a finite volume in the physical 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system with-in which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properties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are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uniformly constant, i.e.,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do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not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experience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any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abrupt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change in passing from one point in the volume to another. Within any of the onephase  areas in the phase diagram, the system is said to be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homogeneous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 The system is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hetero- 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geneous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when it contains two or more phases, e.g., coexisting ice and liquid water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(on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line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AO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) is a heterogeneous system comprising two phases, and the phase boundary  between the ice and the liquid water is that very thin region across which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density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changes</a:t>
            </a:r>
            <a:r>
              <a:rPr dirty="0" sz="1000" spc="2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abruptly</a:t>
            </a:r>
            <a:r>
              <a:rPr dirty="0" sz="1000" spc="20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r>
              <a:rPr dirty="0" sz="1000" spc="2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0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value</a:t>
            </a:r>
            <a:r>
              <a:rPr dirty="0" sz="1000" spc="20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for</a:t>
            </a:r>
            <a:r>
              <a:rPr dirty="0" sz="1000" spc="2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homogeneous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ice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higher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value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for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liquid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water.</a:t>
            </a:r>
            <a:endParaRPr sz="1000">
              <a:latin typeface="Times New Roman"/>
              <a:cs typeface="Times New Roman"/>
            </a:endParaRPr>
          </a:p>
          <a:p>
            <a:pPr algn="just" marL="50800" marR="43180" indent="129539">
              <a:lnSpc>
                <a:spcPct val="1309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line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AO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represents the simultaneous variation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required for maintenance  of the equilibrium between solid and liquid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thus represents the influence  of pressure on the melting temperature of ice. Similarly the lines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CO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OB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represent</a:t>
            </a:r>
            <a:r>
              <a:rPr dirty="0" sz="1000" spc="-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simultaneous variations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required, respectively, for the maintenance of the  equilibrium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between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solid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vapor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between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liquid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vapor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O.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line</a:t>
            </a:r>
            <a:endParaRPr sz="1000">
              <a:latin typeface="Times New Roman"/>
              <a:cs typeface="Times New Roman"/>
            </a:endParaRPr>
          </a:p>
          <a:p>
            <a:pPr marL="50800" marR="54610">
              <a:lnSpc>
                <a:spcPct val="100000"/>
              </a:lnSpc>
              <a:spcBef>
                <a:spcPts val="370"/>
              </a:spcBef>
            </a:pP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CO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thus the variation, with temperature, of the saturated vapor pressure of solid ice or,  alternatively, the variation, with pressure, of the sublimation temperature of water vapor.  The line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OB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the variation, with temperature, of the saturated vapor pressure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liquid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water, or, alternatively, the variation, with pressure, of the dew point of water vapor.</a:t>
            </a:r>
            <a:r>
              <a:rPr dirty="0" sz="1000" spc="-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872" y="403099"/>
            <a:ext cx="4746625" cy="3230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12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3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algn="just" marL="76200" marR="68580">
              <a:lnSpc>
                <a:spcPct val="100000"/>
              </a:lnSpc>
              <a:spcBef>
                <a:spcPts val="86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three two-phase equilibrium lines meet at the point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O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(the triple point) which thus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represents the unique values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required for the establishment of the three-phase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(solid+liquid+vapor) equilibrium. The path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amb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indicates that if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quantity of ice is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heated at a constant pressure of 1 atm, melting occurs at the state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m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(which, by definition,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the normal melting temperature of ice), and boiling occurs at the state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(the normal  boiling temperature of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water).</a:t>
            </a:r>
            <a:endParaRPr sz="1000">
              <a:latin typeface="Times New Roman"/>
              <a:cs typeface="Times New Roman"/>
            </a:endParaRPr>
          </a:p>
          <a:p>
            <a:pPr algn="just" marL="76200" marR="68580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If the system contains two components,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composition axis must be included and,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consequently,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complete diagram is three-dimensional with the coordinates  composition, temperature, and pressure. Three-dimensional phase diagrams are discussed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Chapter 14. In most cases,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however,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sufficient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present a binary phase diagram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constant pressure section of the three-dimensional diagram. The constant pressure  chosen is normally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atm, and the coordinates are composition and temperature.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Figure 1.5, which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typical simple binary phase diagram, shows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phase relation- 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ships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occurring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in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system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 spc="-30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-30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–Cr</a:t>
            </a:r>
            <a:r>
              <a:rPr dirty="0" baseline="-33333" sz="1125" spc="-30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-30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atm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pressure.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This phase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diagram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shows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that,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temperatures below the melting temperature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(2050°C), solid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solid 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Cr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 completely miscible in all proportions. This occurs because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Cr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have the same crystal structure and the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33333" sz="1125" spc="7">
                <a:solidFill>
                  <a:srgbClr val="010202"/>
                </a:solidFill>
                <a:latin typeface="Times New Roman"/>
                <a:cs typeface="Times New Roman"/>
              </a:rPr>
              <a:t>3+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Cr</a:t>
            </a:r>
            <a:r>
              <a:rPr dirty="0" baseline="33333" sz="1125" spc="7">
                <a:solidFill>
                  <a:srgbClr val="010202"/>
                </a:solidFill>
                <a:latin typeface="Times New Roman"/>
                <a:cs typeface="Times New Roman"/>
              </a:rPr>
              <a:t>3+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ions are of similar size. At  temperatures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above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melting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Cr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baseline="-33333" sz="1125" spc="2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(2265°C)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liquid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baseline="-33333" sz="1125" spc="232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liquid</a:t>
            </a:r>
            <a:endParaRPr sz="1000">
              <a:latin typeface="Times New Roman"/>
              <a:cs typeface="Times New Roman"/>
            </a:endParaRPr>
          </a:p>
          <a:p>
            <a:pPr algn="just" marL="76200">
              <a:lnSpc>
                <a:spcPct val="100000"/>
              </a:lnSpc>
              <a:spcBef>
                <a:spcPts val="370"/>
              </a:spcBef>
            </a:pP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Cr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3 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  completely  miscible  in  all  proportions.  The diagram thus contains areas</a:t>
            </a:r>
            <a:r>
              <a:rPr dirty="0" sz="1000" spc="-1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3925" y="4018597"/>
            <a:ext cx="3638550" cy="3209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53439" y="7431087"/>
            <a:ext cx="30975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1.5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phase diagram for the system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2407" sz="900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2407" sz="900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–Cr</a:t>
            </a:r>
            <a:r>
              <a:rPr dirty="0" baseline="-32407" sz="900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2407" sz="900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336" y="403097"/>
            <a:ext cx="4679950" cy="5040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511425">
              <a:lnSpc>
                <a:spcPct val="100000"/>
              </a:lnSpc>
              <a:spcBef>
                <a:spcPts val="100"/>
              </a:spcBef>
            </a:pP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Definition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20" i="1">
                <a:solidFill>
                  <a:srgbClr val="231F20"/>
                </a:solidFill>
                <a:latin typeface="Times New Roman"/>
                <a:cs typeface="Times New Roman"/>
              </a:rPr>
              <a:t>Terms   </a:t>
            </a:r>
            <a:r>
              <a:rPr dirty="0" sz="1000" spc="1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13</a:t>
            </a:r>
            <a:endParaRPr sz="1000">
              <a:latin typeface="Times New Roman"/>
              <a:cs typeface="Times New Roman"/>
            </a:endParaRPr>
          </a:p>
          <a:p>
            <a:pPr algn="just" marL="50800" marR="47625">
              <a:lnSpc>
                <a:spcPct val="130900"/>
              </a:lnSpc>
              <a:spcBef>
                <a:spcPts val="495"/>
              </a:spcBef>
            </a:pP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complete solid solubility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complete liquid solubility, which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are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separated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from one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another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 a two-phase area in which solid and liquid solutions coexist in equilibrium with one 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another.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example,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at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temperature 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15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Cr</a:t>
            </a:r>
            <a:r>
              <a:rPr dirty="0" baseline="-33333" sz="1125" spc="-3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-37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–Al</a:t>
            </a:r>
            <a:r>
              <a:rPr dirty="0" baseline="-33333" sz="1125" spc="-3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-37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system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composition between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 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Y</a:t>
            </a:r>
            <a:r>
              <a:rPr dirty="0" sz="1000" spc="-5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exists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two-phase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system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comprising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liquid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composition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l</a:t>
            </a:r>
            <a:r>
              <a:rPr dirty="0" sz="1000" spc="-5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equilibrium  with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solid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composition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 i="1">
                <a:solidFill>
                  <a:srgbClr val="010202"/>
                </a:solidFill>
                <a:latin typeface="Times New Roman"/>
                <a:cs typeface="Times New Roman"/>
              </a:rPr>
              <a:t>s.</a:t>
            </a:r>
            <a:r>
              <a:rPr dirty="0" sz="1000" spc="-5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relative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proportions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two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phases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present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depend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only on the overall composition of the system in the range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X–Y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are determined by the  lever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rule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follows.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overall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composition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</a:t>
            </a:r>
            <a:r>
              <a:rPr dirty="0" sz="1000" spc="7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baseline="-33333" sz="1125" spc="202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lever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rule</a:t>
            </a:r>
            <a:endParaRPr sz="1000">
              <a:latin typeface="Times New Roman"/>
              <a:cs typeface="Times New Roman"/>
            </a:endParaRPr>
          </a:p>
          <a:p>
            <a:pPr marL="50800" marR="4826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states that if a fulcrum is placed at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on the lever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ls,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then the relative proportions of liquid  and solid phases present are such that, placed, respectively, on the ends of the lever at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l,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lever balances about the fulcrum, i.e., the ratio of liquid to solid present at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baseline="-33333" sz="1125" spc="-52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ratio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fs/lf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50800" marR="43180" indent="15430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Because the only requirement of a component is that it have a fixed composition, the  designation of the components of a system is purely arbitrary. In the system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–Cr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endParaRPr baseline="-33333" sz="1125">
              <a:latin typeface="Times New Roman"/>
              <a:cs typeface="Times New Roman"/>
            </a:endParaRPr>
          </a:p>
          <a:p>
            <a:pPr algn="just" marL="50800" marR="46355">
              <a:lnSpc>
                <a:spcPct val="1309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obvious choice of the components is 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Cr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 However, the most convenient  choice is not always as obvious, and the general arbitrariness in selecting the components  can be demonstrated by considering the iron-oxygen system, the phase diagram of which 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Fig. 1.6. This phase diagram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Fe and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form two stoichiometric  compounds,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Fe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4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(magnetite) and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Fe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(hematite), and a limited range of solid  solution (wustite).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particular significance is the observation that neither a  stoichiometric compound of the formula FeO nor a wustite solid solution in which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Fe/O atomic ratio is unity occurs. In spite of this it is often found convenient to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consider the stoichiometric FeO composition as a thermodynamic component of  the system. The available choice of the two components of the binary system can be  demonstrated by considering the composition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Fig. 1.6. This composition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can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equivalently be considered as being in any one of the following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systems: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099"/>
            <a:ext cx="27870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14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0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23937" y="725805"/>
            <a:ext cx="3438525" cy="5838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78839" y="6767194"/>
            <a:ext cx="30257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1.6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phase diagram for the binary system</a:t>
            </a:r>
            <a:r>
              <a:rPr dirty="0" sz="1000" spc="-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Fe–O.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77" y="403097"/>
            <a:ext cx="4676140" cy="25850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11425">
              <a:lnSpc>
                <a:spcPct val="100000"/>
              </a:lnSpc>
              <a:spcBef>
                <a:spcPts val="100"/>
              </a:spcBef>
            </a:pP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Definition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20" i="1">
                <a:solidFill>
                  <a:srgbClr val="231F20"/>
                </a:solidFill>
                <a:latin typeface="Times New Roman"/>
                <a:cs typeface="Times New Roman"/>
              </a:rPr>
              <a:t>Terms</a:t>
            </a:r>
            <a:r>
              <a:rPr dirty="0" sz="1000" spc="2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15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>
              <a:latin typeface="Times New Roman"/>
              <a:cs typeface="Times New Roman"/>
            </a:endParaRPr>
          </a:p>
          <a:p>
            <a:pPr marL="190500" indent="-127635">
              <a:lnSpc>
                <a:spcPct val="100000"/>
              </a:lnSpc>
              <a:buAutoNum type="arabicPeriod"/>
              <a:tabLst>
                <a:tab pos="191135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system Fe–O (24 weight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%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O, 76 weight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%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Fe)</a:t>
            </a:r>
            <a:endParaRPr sz="1000">
              <a:latin typeface="Times New Roman"/>
              <a:cs typeface="Times New Roman"/>
            </a:endParaRPr>
          </a:p>
          <a:p>
            <a:pPr marL="190500" indent="-127635">
              <a:lnSpc>
                <a:spcPct val="100000"/>
              </a:lnSpc>
              <a:buAutoNum type="arabicPeriod"/>
              <a:tabLst>
                <a:tab pos="191135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system FeO–Fe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(77.81 weight % FeO, 22.19 weight % Fe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  <a:p>
            <a:pPr marL="190500" indent="-127635">
              <a:lnSpc>
                <a:spcPct val="100000"/>
              </a:lnSpc>
              <a:spcBef>
                <a:spcPts val="370"/>
              </a:spcBef>
              <a:buAutoNum type="arabicPeriod"/>
              <a:tabLst>
                <a:tab pos="191135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system FeO–Fe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4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(67.83 weight % FeO, 32.17 weight % Fe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4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  <a:p>
            <a:pPr marL="190500" indent="-127635">
              <a:lnSpc>
                <a:spcPct val="100000"/>
              </a:lnSpc>
              <a:spcBef>
                <a:spcPts val="370"/>
              </a:spcBef>
              <a:buAutoNum type="arabicPeriod"/>
              <a:tabLst>
                <a:tab pos="191135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system Fe–Fe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4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(13.18 weight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%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Fe, 86.82 weight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%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Fe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4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  <a:p>
            <a:pPr marL="190500" indent="-127635">
              <a:lnSpc>
                <a:spcPct val="100000"/>
              </a:lnSpc>
              <a:spcBef>
                <a:spcPts val="375"/>
              </a:spcBef>
              <a:buAutoNum type="arabicPeriod"/>
              <a:tabLst>
                <a:tab pos="191135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system Fe–Fe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(20.16 weight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%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Fe, 79.84 weight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%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Fe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  <a:p>
            <a:pPr marL="190500" indent="-127635">
              <a:lnSpc>
                <a:spcPct val="100000"/>
              </a:lnSpc>
              <a:spcBef>
                <a:spcPts val="370"/>
              </a:spcBef>
              <a:buAutoNum type="arabicPeriod"/>
              <a:tabLst>
                <a:tab pos="191135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system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FeO–O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(97.78 weight % FeO, 2.22 weight %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O)</a:t>
            </a:r>
            <a:endParaRPr sz="100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0000"/>
              </a:lnSpc>
              <a:spcBef>
                <a:spcPts val="7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actual choice of the two components for use in a thermodynamic analysis is thus  purely a matter of convenience. The ability of the thermodynamic method to deal with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descriptions of the compositions of systems in terms of arbitrarily chosen components,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need not correspond to physical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reality,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a distinct advantage.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thermodynamic behavior of highly complex systems, such as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metallurgical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slags and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molten glass, can be completely described in spite of the fact that the ionic constitutions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these systems are not known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completely.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245" y="403099"/>
            <a:ext cx="4599305" cy="2434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3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00000"/>
              </a:lnSpc>
              <a:spcBef>
                <a:spcPts val="76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between the dependent variable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V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the independent variables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can be</a:t>
            </a:r>
            <a:r>
              <a:rPr dirty="0" sz="1000" spc="-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expressed  as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algn="r" marR="5778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(1.1)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mathematical relationship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V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 is called an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equation of state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for that system, and in a three-dimensional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diagram,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coordinates of which are volume,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temperature, and pressure, the points in 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P-V-T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space which represent the equilibrium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states of existence of the system lie on a surface. This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Fig. 1.1 for a fixed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quantity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simple gas. Fixing the values of any two of the three variables fixes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value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third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variable.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Consider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process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moves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gas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state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state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2. This process causes the volume of the gas to change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98662" y="3021329"/>
            <a:ext cx="1066800" cy="171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119" y="3395345"/>
            <a:ext cx="459803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 process could proceed along an infinite number of paths on the 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P-V-T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surface, two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which, 1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2, are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Figure 1.1. Consider the path 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a→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2. The change in volume</a:t>
            </a:r>
            <a:r>
              <a:rPr dirty="0" sz="1000" spc="-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27200" y="4052570"/>
            <a:ext cx="1600200" cy="381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1159" y="4589017"/>
            <a:ext cx="4580890" cy="424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-635">
              <a:lnSpc>
                <a:spcPct val="1309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 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occurs at the constant pressure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occurs at the  constant temperature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41487" y="5235257"/>
            <a:ext cx="1571625" cy="409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02357" y="1298778"/>
            <a:ext cx="885825" cy="16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8891" y="403097"/>
            <a:ext cx="20732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Definition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20" i="1">
                <a:solidFill>
                  <a:srgbClr val="231F20"/>
                </a:solidFill>
                <a:latin typeface="Times New Roman"/>
                <a:cs typeface="Times New Roman"/>
              </a:rPr>
              <a:t>Terms</a:t>
            </a:r>
            <a:r>
              <a:rPr dirty="0" sz="1000" spc="2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95400" y="725805"/>
            <a:ext cx="2895600" cy="3257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62" y="4185920"/>
            <a:ext cx="4352290" cy="596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4154">
              <a:lnSpc>
                <a:spcPts val="115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</a:t>
            </a:r>
            <a:r>
              <a:rPr dirty="0" sz="1000" spc="18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1.1</a:t>
            </a:r>
            <a:r>
              <a:rPr dirty="0" sz="1000" spc="18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equilibrium</a:t>
            </a:r>
            <a:r>
              <a:rPr dirty="0" sz="1000" spc="1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states</a:t>
            </a:r>
            <a:r>
              <a:rPr dirty="0" sz="1000" spc="1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existence</a:t>
            </a:r>
            <a:r>
              <a:rPr dirty="0" sz="1000" spc="1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1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fixed</a:t>
            </a:r>
            <a:r>
              <a:rPr dirty="0" sz="1000" spc="1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quantity</a:t>
            </a:r>
            <a:r>
              <a:rPr dirty="0" sz="1000" spc="1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gas</a:t>
            </a:r>
            <a:r>
              <a:rPr dirty="0" sz="1000" spc="1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endParaRPr sz="1000">
              <a:latin typeface="Times New Roman"/>
              <a:cs typeface="Times New Roman"/>
            </a:endParaRPr>
          </a:p>
          <a:p>
            <a:pPr marL="681355">
              <a:lnSpc>
                <a:spcPts val="1150"/>
              </a:lnSpc>
            </a:pP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P-V-T</a:t>
            </a:r>
            <a:r>
              <a:rPr dirty="0" sz="1000" spc="-2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space.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46250" y="4957445"/>
            <a:ext cx="1562100" cy="4095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5569584"/>
            <a:ext cx="2800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50975" y="5922009"/>
            <a:ext cx="2152650" cy="409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721859" y="6039484"/>
            <a:ext cx="2692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(1.2)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6534150"/>
            <a:ext cx="17494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Similarly for the path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74825" y="6886575"/>
            <a:ext cx="1504950" cy="4000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287144"/>
            <a:ext cx="9074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and, hence,</a:t>
            </a:r>
            <a:r>
              <a:rPr dirty="0" sz="1000" spc="-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again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79550" y="1639570"/>
            <a:ext cx="2095500" cy="419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93862" y="2766060"/>
            <a:ext cx="1666875" cy="3524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8249" y="1757045"/>
            <a:ext cx="4751070" cy="4405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36626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(1.3)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88900" marR="812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Eqs. (1.2) and (1.3) are identical and are the physical representations of what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obtained  when the complete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differential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Eq. (1.1), i.e.,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436626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(1.4)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889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integrated between the limits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-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88900" marR="81280" indent="12700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change in volume caused by moving the state of the gas from state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state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 depends only on the volume at state 1 and the volume at state 2 and is independent of the  path taken by the gas between the states 1 and 2. This is because the volume of the gas is  a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state function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Eq. (1.4) is an exact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differential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the volume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.*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571625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1.3 SIMPLE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EQUILIBRIUM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88900" marR="8128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Figure 1.1 the state of existence of the system (or simply the state of the system) lies  on the surface in 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P-V-T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space; i.e., for any values of temperature and pressure the system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at equilibrium only when it has that unique volume which corresponds to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particular  values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pressure.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particularly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simple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illustrated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Figure</a:t>
            </a:r>
            <a:endParaRPr sz="1000">
              <a:latin typeface="Times New Roman"/>
              <a:cs typeface="Times New Roman"/>
            </a:endParaRPr>
          </a:p>
          <a:p>
            <a:pPr algn="just" marL="88900" marR="812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1.2. This is a fixed quantity of gas contained in a cylinder by a movable piston.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 is at rest, i.e., is at equilibrium,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when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Times New Roman"/>
              <a:cs typeface="Times New Roman"/>
            </a:endParaRPr>
          </a:p>
          <a:p>
            <a:pPr marL="219075" marR="104139" indent="-1270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1. The pressure exerted by the gas on the piston equals the pressure exerted by the piston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on the gas,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03099"/>
            <a:ext cx="2723515" cy="434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4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0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marL="26034">
              <a:lnSpc>
                <a:spcPct val="100000"/>
              </a:lnSpc>
              <a:spcBef>
                <a:spcPts val="819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6773" y="7286828"/>
            <a:ext cx="3507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*The properties of exact 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differential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equations are discussed in Appendix</a:t>
            </a:r>
            <a:r>
              <a:rPr dirty="0" sz="9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B.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48866" y="857288"/>
            <a:ext cx="1562100" cy="409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8891" y="403097"/>
            <a:ext cx="20732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Definition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20" i="1">
                <a:solidFill>
                  <a:srgbClr val="231F20"/>
                </a:solidFill>
                <a:latin typeface="Times New Roman"/>
                <a:cs typeface="Times New Roman"/>
              </a:rPr>
              <a:t>Terms</a:t>
            </a:r>
            <a:r>
              <a:rPr dirty="0" sz="1000" spc="2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14537" y="722630"/>
            <a:ext cx="1466850" cy="304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78839" y="3973195"/>
            <a:ext cx="329057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1.2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quantity of gas contained in a cylinder by a</a:t>
            </a:r>
            <a:r>
              <a:rPr dirty="0" sz="1000" spc="-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piston.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361" y="4620895"/>
            <a:ext cx="4674870" cy="28740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7800" marR="67310" indent="-1270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2. The temperature of the gas is the same as the temperature of the surroundings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(provided that heat can be transported through the wall of the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cylinder).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0000"/>
              </a:lnSpc>
              <a:spcBef>
                <a:spcPts val="93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state of the gas is thus fixed, and equilibrium occurs 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result of the establishment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a balance between the tendency of the external influences acting on the system to  cause a change in the system and the tendency of the system to resist change. The fixing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pressure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gas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baseline="-33333" sz="1125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baseline="-33333" sz="1125" spc="187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determines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state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</a:t>
            </a:r>
            <a:endParaRPr sz="100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309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hence fixes the volume at the value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If, by suitable decrease in the weight placed  on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piston,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pressure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exerted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on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gas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decreased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resulting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imbalance</a:t>
            </a:r>
            <a:endParaRPr sz="100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between the pressure exerted by the gas and the pressure exerted on the gas causes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piston to move out of the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cylinder.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 process increases the volume of the gas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hence decreases the pressure which it exerts on the piston until equalization of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pressures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restored.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result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this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process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volume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gas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increases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endParaRPr baseline="-33333" sz="1125">
              <a:latin typeface="Times New Roman"/>
              <a:cs typeface="Times New Roman"/>
            </a:endParaRPr>
          </a:p>
          <a:p>
            <a:pPr algn="just" marL="50800" marR="43815">
              <a:lnSpc>
                <a:spcPct val="1309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Thermodynamically,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isothermal change of pressure from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changes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state of the system from state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(characterized by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), to state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(characterized by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), and the volume, 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dependent variable, changes from the value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-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70515"/>
            <a:ext cx="459803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is known as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Boyle’s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law.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Similarly,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volume-temperature relationship of a gas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at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constant pressure was first determined experimentally by Jacques-Alexandre-Cesar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Charles in 1787. This relationship, which is known as Charles’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law,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is, that at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constant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pressure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12987" y="4880140"/>
            <a:ext cx="428625" cy="133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5216042"/>
            <a:ext cx="4599940" cy="1244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Thus, in Fig. 1.1, which is drawn for a fixed quantity of gas, sections of the 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P-V-T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surface  drawn at constant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produce rectangular hyperbolae which asymptotically approach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V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axes, and sections of the surface drawn at constant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produce straight lines. These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sections are shown in Fig. 1.3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Fig.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1.3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 marR="6985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1802 Joseph-Luis Gay-Lussac observed that the thermal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coefficient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what were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called “permanent gases”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constant.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coefficient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thermal expansion, 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a,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 defined as the fractional increase, with temperature at constant pressure, of the volume 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gas at 0°C; that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84375" y="6635267"/>
            <a:ext cx="1085850" cy="4476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19100" y="7238390"/>
            <a:ext cx="4649470" cy="57721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38100" indent="-635">
              <a:lnSpc>
                <a:spcPct val="100000"/>
              </a:lnSpc>
              <a:spcBef>
                <a:spcPts val="4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0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the volume of the gas at 0°C. Gay-Lussac obtained a value of 1/267 for 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a,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but</a:t>
            </a:r>
            <a:endParaRPr sz="1000">
              <a:latin typeface="Times New Roman"/>
              <a:cs typeface="Times New Roman"/>
            </a:endParaRPr>
          </a:p>
          <a:p>
            <a:pPr marL="38100" marR="3048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more refined experimentation by Regnault in 1847 showed 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have the value 1/273.  Later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was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found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accuracy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Boyle’s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Charles’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laws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describe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3572" y="403099"/>
            <a:ext cx="4702175" cy="3048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6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3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algn="just" marL="63500" marR="57785" indent="119380">
              <a:lnSpc>
                <a:spcPts val="1130"/>
              </a:lnSpc>
              <a:spcBef>
                <a:spcPts val="93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If the pressure exerted by the piston on the gas is maintained constant at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the  temperature  of  the  surroundings  is  raised  from 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 consequent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endParaRPr sz="1000">
              <a:latin typeface="Times New Roman"/>
              <a:cs typeface="Times New Roman"/>
            </a:endParaRPr>
          </a:p>
          <a:p>
            <a:pPr algn="just" marL="63500" marR="55880">
              <a:lnSpc>
                <a:spcPct val="100000"/>
              </a:lnSpc>
              <a:spcBef>
                <a:spcPts val="34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gradient across the cylinder wall causes the flow of heat from the surroundings to the gas.  The increase in the temperature of the gas at the constant pressure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causes expansion</a:t>
            </a:r>
            <a:r>
              <a:rPr dirty="0" sz="1000" spc="-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  <a:p>
            <a:pPr algn="just" marL="63500" marR="56515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gas, which pushes the piston out of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cylinder,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when the gas is uniformly at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baseline="-33333" sz="1125" spc="217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volume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gas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1000" spc="8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Again,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thermodynamically,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changing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  <a:p>
            <a:pPr algn="just" marL="63500" marR="57785" indent="-635">
              <a:lnSpc>
                <a:spcPct val="1309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temperature from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15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the constant pressure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changes the state of the system  from state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) to state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),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again, the volume as a dependent variable  changes from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the state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the state 3. As volume is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state function, the final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volume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independent of the order in which the above steps are carried</a:t>
            </a:r>
            <a:r>
              <a:rPr dirty="0" sz="1000" spc="-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out.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877569">
              <a:lnSpc>
                <a:spcPct val="100000"/>
              </a:lnSpc>
              <a:spcBef>
                <a:spcPts val="1070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1.4 THE 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EQUATION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35" b="1">
                <a:solidFill>
                  <a:srgbClr val="010202"/>
                </a:solidFill>
                <a:latin typeface="Times New Roman"/>
                <a:cs typeface="Times New Roman"/>
              </a:rPr>
              <a:t>STATE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AN IDEAL</a:t>
            </a:r>
            <a:r>
              <a:rPr dirty="0" sz="1000" spc="-10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GAS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63500" marR="58419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pressure-volume relationship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gas at constant temperature was determined  experimentally in 1660 by Robert Boyle, who found that, at constant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80" i="1">
                <a:solidFill>
                  <a:srgbClr val="010202"/>
                </a:solidFill>
                <a:latin typeface="Times New Roman"/>
                <a:cs typeface="Times New Roman"/>
              </a:rPr>
              <a:t>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70645" y="3569817"/>
            <a:ext cx="466725" cy="381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097"/>
            <a:ext cx="4601845" cy="2269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36825">
              <a:lnSpc>
                <a:spcPct val="100000"/>
              </a:lnSpc>
              <a:spcBef>
                <a:spcPts val="100"/>
              </a:spcBef>
            </a:pP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Definition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20" i="1">
                <a:solidFill>
                  <a:srgbClr val="231F20"/>
                </a:solidFill>
                <a:latin typeface="Times New Roman"/>
                <a:cs typeface="Times New Roman"/>
              </a:rPr>
              <a:t>Terms</a:t>
            </a:r>
            <a:r>
              <a:rPr dirty="0" sz="1000" spc="2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7</a:t>
            </a:r>
            <a:endParaRPr sz="10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00000"/>
              </a:lnSpc>
              <a:spcBef>
                <a:spcPts val="86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behavior of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different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gases varies from one gas to another and that,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generally,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gases with  lower boiling points obey the laws more closely than do gases with higher boiling points.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also found that the laws are more closely obeyed by all gases as the pressure of the  gas is decreased. It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 found convenient to invent a hypothetical gas which obeys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Boyle’s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Charles’ laws exactly at all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pressures. This hypothetical gas  is called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ideal gas,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it has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value of 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1/273.15.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existence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finite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coefficient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thermal expansion sets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limit on the thermal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contraction of the ideal gas; that is, as a equals 1/273.15 then the fractional decrease in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volume of the gas, per degree decrease in temperature, is 1/273.15 of the volume at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0°C. Thus, at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–273.15°C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volume of the gas is zero, and hence the limit of temperature  decrease,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–273.15°C,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the absolute zero of temperature. This defines an absolute scale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temperature, called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ideal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gas temperature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scale,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is related to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arbitrary  celsius scale by the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equation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12837" y="2846704"/>
            <a:ext cx="2828925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3182620"/>
            <a:ext cx="14331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combination of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Boyle’s</a:t>
            </a:r>
            <a:r>
              <a:rPr dirty="0" sz="1000" spc="-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law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46250" y="3535045"/>
            <a:ext cx="1562100" cy="171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3909059"/>
            <a:ext cx="8769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Charles’</a:t>
            </a:r>
            <a:r>
              <a:rPr dirty="0" sz="1000" spc="-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law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03400" y="4261484"/>
            <a:ext cx="1457325" cy="4286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17194" y="4842509"/>
            <a:ext cx="2802890" cy="103251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marL="40005">
              <a:lnSpc>
                <a:spcPct val="100000"/>
              </a:lnSpc>
              <a:spcBef>
                <a:spcPts val="49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</a:t>
            </a:r>
            <a:endParaRPr sz="1000">
              <a:latin typeface="Times New Roman"/>
              <a:cs typeface="Times New Roman"/>
            </a:endParaRPr>
          </a:p>
          <a:p>
            <a:pPr marL="167005">
              <a:lnSpc>
                <a:spcPct val="100000"/>
              </a:lnSpc>
              <a:spcBef>
                <a:spcPts val="395"/>
              </a:spcBef>
            </a:pP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0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=standard pressure (1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atm)</a:t>
            </a:r>
            <a:endParaRPr sz="1000">
              <a:latin typeface="Times New Roman"/>
              <a:cs typeface="Times New Roman"/>
            </a:endParaRPr>
          </a:p>
          <a:p>
            <a:pPr marL="167005">
              <a:lnSpc>
                <a:spcPct val="100000"/>
              </a:lnSpc>
              <a:spcBef>
                <a:spcPts val="370"/>
              </a:spcBef>
            </a:pP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0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=standard temperature (273.15 degrees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absolute)</a:t>
            </a:r>
            <a:endParaRPr sz="1000">
              <a:latin typeface="Times New Roman"/>
              <a:cs typeface="Times New Roman"/>
            </a:endParaRPr>
          </a:p>
          <a:p>
            <a:pPr marL="167005">
              <a:lnSpc>
                <a:spcPct val="100000"/>
              </a:lnSpc>
              <a:spcBef>
                <a:spcPts val="370"/>
              </a:spcBef>
            </a:pP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V(T,P)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=volume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temperature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pressure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endParaRPr sz="1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39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21859" y="6166730"/>
            <a:ext cx="2692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(1.5)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64715" y="6123170"/>
            <a:ext cx="1314450" cy="333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099"/>
            <a:ext cx="27235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8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0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5668" y="7216763"/>
            <a:ext cx="3830320" cy="45720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algn="just" marL="469265" marR="5080" indent="-457200">
              <a:lnSpc>
                <a:spcPts val="1100"/>
              </a:lnSpc>
              <a:spcBef>
                <a:spcPts val="22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1.3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(a)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variations, with pressure, of the volume of 1 mole  of ideal gas at 300 and 1000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K.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(b)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variations, with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temperature,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volume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mole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ideal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gas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1,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2,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5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atm.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21729" y="701651"/>
            <a:ext cx="3218429" cy="6465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9473" y="403097"/>
            <a:ext cx="4598670" cy="749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31745">
              <a:lnSpc>
                <a:spcPct val="100000"/>
              </a:lnSpc>
              <a:spcBef>
                <a:spcPts val="100"/>
              </a:spcBef>
            </a:pP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Definition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20" i="1">
                <a:solidFill>
                  <a:srgbClr val="231F20"/>
                </a:solidFill>
                <a:latin typeface="Times New Roman"/>
                <a:cs typeface="Times New Roman"/>
              </a:rPr>
              <a:t>Terms</a:t>
            </a:r>
            <a:r>
              <a:rPr dirty="0" sz="1000" spc="2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9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9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Avogadro’s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hypothesis the volume per gram-mole* of all ideal gases at 0°C and 1  atm pressure (termed 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standard temperature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pressure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—STP)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22.414 liters. Thus the  constant in Eq. (1.5) has the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value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0061" y="2174087"/>
            <a:ext cx="4604385" cy="2894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8415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 constant is termed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R,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gas constant,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being applicable to all gases, it is a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universal constant. Eq. (1.5) can thus be written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algn="r" marR="10287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(1.6)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 marR="889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is thus the equation of state for 1 mole of ideal gas. Eq. (1.6) is called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ideal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gas 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law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. Because of the simple form of its equation of state, the ideal gas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is 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used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extensively 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 in thermodynamics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discussions.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094740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1.5 THE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UNITS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OF ENERGY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8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WORK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10160">
              <a:lnSpc>
                <a:spcPct val="100000"/>
              </a:lnSpc>
              <a:spcBef>
                <a:spcPts val="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unit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“liter-atmosphere”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occurring in the units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an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term.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Work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done  when a force moves through a distance, and work and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have the dimensions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force×distance.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Pressure is force per unit area, and hence work and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can have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dimensions pressure×area×distance, or pressure×volume. The unit of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S.I. is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joule, which is the work done when a force of 1 newton moves a distance of 1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meter.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Liter atmospheres are converted to joules as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follows: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2414" y="5667171"/>
            <a:ext cx="24974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Multiplying both sides by liters 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(10</a:t>
            </a:r>
            <a:r>
              <a:rPr dirty="0" baseline="33333" sz="1125" spc="15">
                <a:solidFill>
                  <a:srgbClr val="010202"/>
                </a:solidFill>
                <a:latin typeface="Times New Roman"/>
                <a:cs typeface="Times New Roman"/>
              </a:rPr>
              <a:t>–3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baseline="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6383401"/>
            <a:ext cx="4527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35784" y="2717660"/>
            <a:ext cx="695325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31746" y="1466126"/>
            <a:ext cx="2057400" cy="571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97959" y="7258863"/>
            <a:ext cx="4675505" cy="4394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 marR="30480">
              <a:lnSpc>
                <a:spcPct val="100899"/>
              </a:lnSpc>
              <a:spcBef>
                <a:spcPts val="90"/>
              </a:spcBef>
            </a:pP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*A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gram-mole (g-mole, or mole) of a substance is the mass of </a:t>
            </a:r>
            <a:r>
              <a:rPr dirty="0" sz="900" spc="-15">
                <a:solidFill>
                  <a:srgbClr val="010202"/>
                </a:solidFill>
                <a:latin typeface="Times New Roman"/>
                <a:cs typeface="Times New Roman"/>
              </a:rPr>
              <a:t>Avogadro’s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number of molecules of  the substance expressed in grams. Thus a g-mole of 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O </a:t>
            </a:r>
            <a:r>
              <a:rPr dirty="0" sz="700" spc="1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has a mass of 32 g, a g-mole of C has a  mass of 12 g, and a g-mole of CO</a:t>
            </a:r>
            <a:r>
              <a:rPr dirty="0" baseline="-31746" sz="105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has a mass of 44</a:t>
            </a:r>
            <a:r>
              <a:rPr dirty="0" sz="9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g.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48675" y="5280240"/>
            <a:ext cx="1790700" cy="142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61833" y="5939116"/>
            <a:ext cx="2209800" cy="304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06003" y="6690004"/>
            <a:ext cx="2219325" cy="304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Edited with https://pdfresizer.com</dc:creator>
  <dcterms:created xsi:type="dcterms:W3CDTF">2019-11-27T17:12:35Z</dcterms:created>
  <dcterms:modified xsi:type="dcterms:W3CDTF">2019-11-27T17:12:35Z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2019-11-27T00:00:00Z</vt:filetime>
  </property>
  <property fmtid="{D5CDD505-2E9C-101B-9397-08002B2CF9AE}" pid="3" name="Creator">
    <vt:lpwstr>Edited with https://pdfresizer.com</vt:lpwstr>
  </property>
  <property fmtid="{D5CDD505-2E9C-101B-9397-08002B2CF9AE}" pid="4" name="LastSaved">
    <vt:filetime>2019-11-27T00:00:00Z</vt:filetime>
  </property>
</Properties>
</file>